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57" r:id="rId3"/>
    <p:sldId id="258" r:id="rId4"/>
    <p:sldId id="259" r:id="rId5"/>
    <p:sldId id="264" r:id="rId6"/>
    <p:sldId id="260" r:id="rId7"/>
    <p:sldId id="261" r:id="rId8"/>
    <p:sldId id="262" r:id="rId9"/>
    <p:sldId id="263"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92832" autoAdjust="0"/>
  </p:normalViewPr>
  <p:slideViewPr>
    <p:cSldViewPr>
      <p:cViewPr>
        <p:scale>
          <a:sx n="60" d="100"/>
          <a:sy n="60" d="100"/>
        </p:scale>
        <p:origin x="-1656" y="-252"/>
      </p:cViewPr>
      <p:guideLst>
        <p:guide orient="horz" pos="2160"/>
        <p:guide pos="2880"/>
      </p:guideLst>
    </p:cSldViewPr>
  </p:slideViewPr>
  <p:outlineViewPr>
    <p:cViewPr>
      <p:scale>
        <a:sx n="33" d="100"/>
        <a:sy n="33" d="100"/>
      </p:scale>
      <p:origin x="42" y="364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42E6E3-C8F8-334D-B46D-10A25BD1D7EB}" type="datetimeFigureOut">
              <a:rPr lang="en-US" smtClean="0"/>
              <a:pPr/>
              <a:t>10/9/2011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C12ADE-DA79-9D4A-9A2B-A20AAF65BDF2}" type="slidenum">
              <a:rPr lang="en-US" smtClean="0"/>
              <a:pPr/>
              <a:t>‹#›</a:t>
            </a:fld>
            <a:endParaRPr lang="en-US"/>
          </a:p>
        </p:txBody>
      </p:sp>
    </p:spTree>
    <p:extLst>
      <p:ext uri="{BB962C8B-B14F-4D97-AF65-F5344CB8AC3E}">
        <p14:creationId xmlns:p14="http://schemas.microsoft.com/office/powerpoint/2010/main" xmlns="" val="27418484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1</a:t>
            </a:fld>
            <a:endParaRPr lang="en-US"/>
          </a:p>
        </p:txBody>
      </p:sp>
    </p:spTree>
    <p:extLst>
      <p:ext uri="{BB962C8B-B14F-4D97-AF65-F5344CB8AC3E}">
        <p14:creationId xmlns:p14="http://schemas.microsoft.com/office/powerpoint/2010/main" xmlns="" val="4625827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11</a:t>
            </a:fld>
            <a:endParaRPr lang="en-US"/>
          </a:p>
        </p:txBody>
      </p:sp>
    </p:spTree>
    <p:extLst>
      <p:ext uri="{BB962C8B-B14F-4D97-AF65-F5344CB8AC3E}">
        <p14:creationId xmlns:p14="http://schemas.microsoft.com/office/powerpoint/2010/main" xmlns="" val="38493938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2</a:t>
            </a:fld>
            <a:endParaRPr lang="en-US"/>
          </a:p>
        </p:txBody>
      </p:sp>
    </p:spTree>
    <p:extLst>
      <p:ext uri="{BB962C8B-B14F-4D97-AF65-F5344CB8AC3E}">
        <p14:creationId xmlns:p14="http://schemas.microsoft.com/office/powerpoint/2010/main" xmlns="" val="2983455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3</a:t>
            </a:fld>
            <a:endParaRPr lang="en-US"/>
          </a:p>
        </p:txBody>
      </p:sp>
    </p:spTree>
    <p:extLst>
      <p:ext uri="{BB962C8B-B14F-4D97-AF65-F5344CB8AC3E}">
        <p14:creationId xmlns:p14="http://schemas.microsoft.com/office/powerpoint/2010/main" xmlns="" val="3931702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5</a:t>
            </a:fld>
            <a:endParaRPr lang="en-US"/>
          </a:p>
        </p:txBody>
      </p:sp>
    </p:spTree>
    <p:extLst>
      <p:ext uri="{BB962C8B-B14F-4D97-AF65-F5344CB8AC3E}">
        <p14:creationId xmlns:p14="http://schemas.microsoft.com/office/powerpoint/2010/main" xmlns="" val="3390450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6</a:t>
            </a:fld>
            <a:endParaRPr lang="en-US"/>
          </a:p>
        </p:txBody>
      </p:sp>
    </p:spTree>
    <p:extLst>
      <p:ext uri="{BB962C8B-B14F-4D97-AF65-F5344CB8AC3E}">
        <p14:creationId xmlns:p14="http://schemas.microsoft.com/office/powerpoint/2010/main" xmlns="" val="21220665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7</a:t>
            </a:fld>
            <a:endParaRPr lang="en-US"/>
          </a:p>
        </p:txBody>
      </p:sp>
    </p:spTree>
    <p:extLst>
      <p:ext uri="{BB962C8B-B14F-4D97-AF65-F5344CB8AC3E}">
        <p14:creationId xmlns:p14="http://schemas.microsoft.com/office/powerpoint/2010/main" xmlns="" val="837066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8</a:t>
            </a:fld>
            <a:endParaRPr lang="en-US"/>
          </a:p>
        </p:txBody>
      </p:sp>
    </p:spTree>
    <p:extLst>
      <p:ext uri="{BB962C8B-B14F-4D97-AF65-F5344CB8AC3E}">
        <p14:creationId xmlns:p14="http://schemas.microsoft.com/office/powerpoint/2010/main" xmlns="" val="210362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9</a:t>
            </a:fld>
            <a:endParaRPr lang="en-US"/>
          </a:p>
        </p:txBody>
      </p:sp>
    </p:spTree>
    <p:extLst>
      <p:ext uri="{BB962C8B-B14F-4D97-AF65-F5344CB8AC3E}">
        <p14:creationId xmlns:p14="http://schemas.microsoft.com/office/powerpoint/2010/main" xmlns="" val="1268971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12ADE-DA79-9D4A-9A2B-A20AAF65BDF2}" type="slidenum">
              <a:rPr lang="en-US" smtClean="0"/>
              <a:pPr/>
              <a:t>10</a:t>
            </a:fld>
            <a:endParaRPr lang="en-US"/>
          </a:p>
        </p:txBody>
      </p:sp>
    </p:spTree>
    <p:extLst>
      <p:ext uri="{BB962C8B-B14F-4D97-AF65-F5344CB8AC3E}">
        <p14:creationId xmlns:p14="http://schemas.microsoft.com/office/powerpoint/2010/main" xmlns="" val="3362307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A722F7-4DE1-4237-895F-6EA0756594F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722F7-4DE1-4237-895F-6EA0756594F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722F7-4DE1-4237-895F-6EA0756594F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722F7-4DE1-4237-895F-6EA0756594F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722F7-4DE1-4237-895F-6EA0756594F6}"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A722F7-4DE1-4237-895F-6EA0756594F6}" type="datetimeFigureOut">
              <a:rPr lang="en-US" smtClean="0"/>
              <a:pPr/>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A722F7-4DE1-4237-895F-6EA0756594F6}" type="datetimeFigureOut">
              <a:rPr lang="en-US" smtClean="0"/>
              <a:pPr/>
              <a:t>10/9/2011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A722F7-4DE1-4237-895F-6EA0756594F6}" type="datetimeFigureOut">
              <a:rPr lang="en-US" smtClean="0"/>
              <a:pPr/>
              <a:t>10/9/2011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A722F7-4DE1-4237-895F-6EA0756594F6}" type="datetimeFigureOut">
              <a:rPr lang="en-US" smtClean="0"/>
              <a:pPr/>
              <a:t>10/9/2011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722F7-4DE1-4237-895F-6EA0756594F6}" type="datetimeFigureOut">
              <a:rPr lang="en-US" smtClean="0"/>
              <a:pPr/>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722F7-4DE1-4237-895F-6EA0756594F6}" type="datetimeFigureOut">
              <a:rPr lang="en-US" smtClean="0"/>
              <a:pPr/>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C0EE2-5952-4142-8287-38C40131AD7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A722F7-4DE1-4237-895F-6EA0756594F6}" type="datetimeFigureOut">
              <a:rPr lang="en-US" smtClean="0"/>
              <a:pPr/>
              <a:t>10/9/2011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C0EE2-5952-4142-8287-38C40131AD7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Extracurricular Activities Make a Difference</a:t>
            </a:r>
            <a:endParaRPr lang="en-US" dirty="0"/>
          </a:p>
        </p:txBody>
      </p:sp>
      <p:sp>
        <p:nvSpPr>
          <p:cNvPr id="3" name="Subtitle 2"/>
          <p:cNvSpPr>
            <a:spLocks noGrp="1"/>
          </p:cNvSpPr>
          <p:nvPr>
            <p:ph type="subTitle" idx="1"/>
          </p:nvPr>
        </p:nvSpPr>
        <p:spPr>
          <a:xfrm>
            <a:off x="1371600" y="3886200"/>
            <a:ext cx="6400800" cy="2438400"/>
          </a:xfrm>
        </p:spPr>
        <p:txBody>
          <a:bodyPr>
            <a:normAutofit/>
          </a:bodyPr>
          <a:lstStyle/>
          <a:p>
            <a:pPr algn="r"/>
            <a:r>
              <a:rPr lang="en-US" dirty="0" smtClean="0"/>
              <a:t>Kristin Race</a:t>
            </a:r>
          </a:p>
          <a:p>
            <a:pPr algn="r"/>
            <a:r>
              <a:rPr lang="en-US" dirty="0" smtClean="0"/>
              <a:t>Literature and Society</a:t>
            </a:r>
          </a:p>
          <a:p>
            <a:pPr algn="r"/>
            <a:r>
              <a:rPr lang="en-US" dirty="0" smtClean="0"/>
              <a:t>Dr. Sherry</a:t>
            </a:r>
          </a:p>
          <a:p>
            <a:pPr algn="r"/>
            <a:r>
              <a:rPr lang="en-US" dirty="0" smtClean="0"/>
              <a:t>10/03/11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304800" y="1295400"/>
            <a:ext cx="8534400" cy="5410200"/>
          </a:xfrm>
        </p:spPr>
        <p:txBody>
          <a:bodyPr>
            <a:normAutofit fontScale="92500"/>
          </a:bodyPr>
          <a:lstStyle/>
          <a:p>
            <a:r>
              <a:rPr lang="en-US" dirty="0" smtClean="0"/>
              <a:t>Based on my ethnographic data, I noticed that many people’s greatest friends are with people from their clubs and organizations. </a:t>
            </a:r>
          </a:p>
          <a:p>
            <a:pPr lvl="1"/>
            <a:r>
              <a:rPr lang="en-US" dirty="0" smtClean="0"/>
              <a:t>They have a lot of things in common and spend a lot of time </a:t>
            </a:r>
            <a:r>
              <a:rPr lang="en-US" dirty="0" smtClean="0"/>
              <a:t>together</a:t>
            </a:r>
            <a:r>
              <a:rPr lang="en-US" dirty="0" smtClean="0"/>
              <a:t>, for example, the sorority has meetings and community service hours that they do together.</a:t>
            </a:r>
            <a:endParaRPr lang="en-US" dirty="0" smtClean="0"/>
          </a:p>
          <a:p>
            <a:pPr lvl="1"/>
            <a:r>
              <a:rPr lang="en-US" dirty="0" smtClean="0"/>
              <a:t>People also join organizations and clubs that best fit their personalities and that is why they are such close </a:t>
            </a:r>
            <a:r>
              <a:rPr lang="en-US" dirty="0" smtClean="0"/>
              <a:t>friends.</a:t>
            </a:r>
          </a:p>
          <a:p>
            <a:pPr lvl="2"/>
            <a:r>
              <a:rPr lang="en-US" dirty="0" smtClean="0"/>
              <a:t>F</a:t>
            </a:r>
            <a:r>
              <a:rPr lang="en-US" dirty="0" smtClean="0"/>
              <a:t>or example, a boy on the Rugby team I interviewed joined the Rugby team because he like Rugby and he had something in common with the rest of the boys on the Rugby team</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shows me that your college experience has a lot to do with what you get involved with on </a:t>
            </a:r>
            <a:r>
              <a:rPr lang="en-US" dirty="0" smtClean="0"/>
              <a:t>campus and this helps shapes your relationships with others along with shaping your own personality. </a:t>
            </a:r>
            <a:endParaRPr lang="en-US" dirty="0" smtClean="0"/>
          </a:p>
          <a:p>
            <a:endParaRPr lang="en-US" dirty="0" smtClean="0"/>
          </a:p>
          <a:p>
            <a:r>
              <a:rPr lang="en-US" dirty="0" smtClean="0"/>
              <a:t>They say the people you meet in college are your friends for life and what better friends than people from clubs and organizations you are involved in.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a:buNone/>
            </a:pPr>
            <a:r>
              <a:rPr lang="en-US" dirty="0" smtClean="0"/>
              <a:t>Nathan, R. (2005). </a:t>
            </a:r>
            <a:r>
              <a:rPr lang="en-US" i="1" dirty="0" smtClean="0"/>
              <a:t>My Freshman Year:</a:t>
            </a:r>
            <a:r>
              <a:rPr lang="en-US" dirty="0" smtClean="0"/>
              <a:t> </a:t>
            </a:r>
            <a:r>
              <a:rPr lang="en-US" i="1" dirty="0" smtClean="0"/>
              <a:t>What a Professor Learned by Becoming a Student. </a:t>
            </a:r>
            <a:r>
              <a:rPr lang="en-US" dirty="0" smtClean="0"/>
              <a:t>New York: Penguin Group, Ltd.</a:t>
            </a:r>
          </a:p>
          <a:p>
            <a:pPr>
              <a:buNone/>
            </a:pPr>
            <a:endParaRPr lang="en-US" dirty="0" smtClean="0"/>
          </a:p>
          <a:p>
            <a:pPr>
              <a:buNone/>
            </a:pPr>
            <a:r>
              <a:rPr lang="en-US" dirty="0" smtClean="0"/>
              <a:t>Heath, Shirley B. and Street, Brian V. </a:t>
            </a:r>
            <a:r>
              <a:rPr lang="en-US" i="1" dirty="0" smtClean="0"/>
              <a:t>On Ethnography: Approaches to Language and Literacy Research. </a:t>
            </a:r>
            <a:r>
              <a:rPr lang="en-US" dirty="0" smtClean="0"/>
              <a:t>New York: NCRLL.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a:xfrm>
            <a:off x="533400" y="1828800"/>
            <a:ext cx="8229600" cy="4525963"/>
          </a:xfrm>
        </p:spPr>
        <p:txBody>
          <a:bodyPr/>
          <a:lstStyle/>
          <a:p>
            <a:r>
              <a:rPr lang="en-US" dirty="0" smtClean="0"/>
              <a:t>Relationships with others is a strong part of students succeeding in college. </a:t>
            </a:r>
            <a:endParaRPr lang="en-US" dirty="0" smtClean="0"/>
          </a:p>
          <a:p>
            <a:endParaRPr lang="en-US" dirty="0"/>
          </a:p>
          <a:p>
            <a:r>
              <a:rPr lang="en-US" dirty="0" smtClean="0"/>
              <a:t>How do college </a:t>
            </a:r>
          </a:p>
          <a:p>
            <a:pPr>
              <a:buNone/>
            </a:pPr>
            <a:r>
              <a:rPr lang="en-US" dirty="0" smtClean="0"/>
              <a:t>	</a:t>
            </a:r>
            <a:r>
              <a:rPr lang="en-US" dirty="0" smtClean="0"/>
              <a:t>students make</a:t>
            </a:r>
          </a:p>
          <a:p>
            <a:pPr>
              <a:buNone/>
            </a:pPr>
            <a:r>
              <a:rPr lang="en-US" dirty="0" smtClean="0"/>
              <a:t>	</a:t>
            </a:r>
            <a:r>
              <a:rPr lang="en-US" dirty="0" smtClean="0"/>
              <a:t>their friends?</a:t>
            </a:r>
            <a:endParaRPr lang="en-US" dirty="0" smtClean="0"/>
          </a:p>
          <a:p>
            <a:endParaRPr lang="en-US" dirty="0"/>
          </a:p>
        </p:txBody>
      </p:sp>
      <p:pic>
        <p:nvPicPr>
          <p:cNvPr id="1027" name="Picture 3"/>
          <p:cNvPicPr>
            <a:picLocks noChangeAspect="1" noChangeArrowheads="1"/>
          </p:cNvPicPr>
          <p:nvPr/>
        </p:nvPicPr>
        <p:blipFill>
          <a:blip r:embed="rId3" cstate="print"/>
          <a:srcRect/>
          <a:stretch>
            <a:fillRect/>
          </a:stretch>
        </p:blipFill>
        <p:spPr bwMode="auto">
          <a:xfrm>
            <a:off x="3581400" y="3048000"/>
            <a:ext cx="4724400" cy="354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dirty="0" smtClean="0"/>
              <a:t>In “My Freshman Year” Dr. Nathan discusses community. She says in the beginning of chapter three,</a:t>
            </a:r>
          </a:p>
          <a:p>
            <a:pPr lvl="1"/>
            <a:r>
              <a:rPr lang="en-US" dirty="0" smtClean="0"/>
              <a:t>“As a student, one is immediately enlisted to join the group, to get involved, to realize that one has become a part of the </a:t>
            </a:r>
            <a:r>
              <a:rPr lang="en-US" dirty="0" err="1" smtClean="0"/>
              <a:t>AnyU</a:t>
            </a:r>
            <a:r>
              <a:rPr lang="en-US" dirty="0" smtClean="0"/>
              <a:t> community.”</a:t>
            </a:r>
          </a:p>
          <a:p>
            <a:pPr lvl="3"/>
            <a:r>
              <a:rPr lang="en-US" sz="2400" dirty="0" smtClean="0"/>
              <a:t>This is a great example of what happens at Bloomsburg as well. When students come to Bloomsburg they right away have an activities fair where they sign up for different clubs and organizations they want to join. </a:t>
            </a:r>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457200" y="1600200"/>
            <a:ext cx="8229600" cy="4800600"/>
          </a:xfrm>
        </p:spPr>
        <p:txBody>
          <a:bodyPr>
            <a:normAutofit/>
          </a:bodyPr>
          <a:lstStyle/>
          <a:p>
            <a:r>
              <a:rPr lang="en-US" sz="3600" dirty="0" smtClean="0"/>
              <a:t>I also took information from the book “On Ethnography” to help better my research.</a:t>
            </a:r>
          </a:p>
          <a:p>
            <a:pPr lvl="1"/>
            <a:r>
              <a:rPr lang="en-US" dirty="0" smtClean="0"/>
              <a:t>In the beginning of the book it talks about how to conduct research on groups like sports teams, organizations, and clubs. </a:t>
            </a:r>
          </a:p>
          <a:p>
            <a:pPr lvl="2"/>
            <a:r>
              <a:rPr lang="en-US" dirty="0" smtClean="0"/>
              <a:t>One sentence that I used in my research was,</a:t>
            </a:r>
            <a:endParaRPr lang="en-US" dirty="0" smtClean="0"/>
          </a:p>
          <a:p>
            <a:pPr lvl="2">
              <a:buNone/>
            </a:pPr>
            <a:r>
              <a:rPr lang="en-US" dirty="0" smtClean="0"/>
              <a:t>		“Members see themselves as “belonging” to a 	group with definable characteristics they refer to 	as “our culture.””</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a:xfrm>
            <a:off x="457200" y="1600200"/>
            <a:ext cx="8229600" cy="4724399"/>
          </a:xfrm>
        </p:spPr>
        <p:txBody>
          <a:bodyPr>
            <a:normAutofit fontScale="92500" lnSpcReduction="10000"/>
          </a:bodyPr>
          <a:lstStyle/>
          <a:p>
            <a:r>
              <a:rPr lang="en-US" dirty="0" smtClean="0"/>
              <a:t>Took photos of dorm </a:t>
            </a:r>
            <a:r>
              <a:rPr lang="en-US" dirty="0" smtClean="0"/>
              <a:t>rooms</a:t>
            </a:r>
            <a:endParaRPr lang="en-US" dirty="0" smtClean="0"/>
          </a:p>
          <a:p>
            <a:r>
              <a:rPr lang="en-US" dirty="0" smtClean="0"/>
              <a:t>Observed and took photos of a particular </a:t>
            </a:r>
            <a:r>
              <a:rPr lang="en-US" dirty="0" smtClean="0"/>
              <a:t>culture</a:t>
            </a:r>
            <a:endParaRPr lang="en-US" dirty="0" smtClean="0"/>
          </a:p>
          <a:p>
            <a:r>
              <a:rPr lang="en-US" dirty="0" smtClean="0"/>
              <a:t>Interviewed people from different </a:t>
            </a:r>
            <a:r>
              <a:rPr lang="en-US" dirty="0" smtClean="0"/>
              <a:t>organizations</a:t>
            </a:r>
            <a:endParaRPr lang="en-US" dirty="0" smtClean="0"/>
          </a:p>
          <a:p>
            <a:r>
              <a:rPr lang="en-US" dirty="0" smtClean="0"/>
              <a:t>Observed the dining hall</a:t>
            </a:r>
          </a:p>
          <a:p>
            <a:pPr>
              <a:buNone/>
            </a:pPr>
            <a:endParaRPr lang="en-US" dirty="0" smtClean="0"/>
          </a:p>
          <a:p>
            <a:pPr>
              <a:buNone/>
            </a:pPr>
            <a:r>
              <a:rPr lang="en-US" dirty="0" smtClean="0"/>
              <a:t>This is how I collected my data for this research because I needed to see how exactly the students here at Bloomsburg make their friends and there wasn’t a better way then to observe and interview them in their normal environments.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457200" y="1371600"/>
            <a:ext cx="8229600" cy="4754563"/>
          </a:xfrm>
        </p:spPr>
        <p:txBody>
          <a:bodyPr/>
          <a:lstStyle/>
          <a:p>
            <a:r>
              <a:rPr lang="en-US" dirty="0"/>
              <a:t>I</a:t>
            </a:r>
            <a:r>
              <a:rPr lang="en-US" dirty="0" smtClean="0"/>
              <a:t>n </a:t>
            </a:r>
            <a:r>
              <a:rPr lang="en-US" dirty="0" smtClean="0"/>
              <a:t>these two different dorm ro</a:t>
            </a:r>
            <a:r>
              <a:rPr lang="en-US" dirty="0" smtClean="0"/>
              <a:t>oms you can see that these students have some similarities when it comes to decorations in their rooms</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685800" y="2838450"/>
            <a:ext cx="3429000" cy="257175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4876800" y="2838450"/>
            <a:ext cx="3429000" cy="2571750"/>
          </a:xfrm>
          <a:prstGeom prst="rect">
            <a:avLst/>
          </a:prstGeom>
          <a:noFill/>
          <a:ln w="9525">
            <a:noFill/>
            <a:miter lim="800000"/>
            <a:headEnd/>
            <a:tailEnd/>
          </a:ln>
        </p:spPr>
      </p:pic>
      <p:sp>
        <p:nvSpPr>
          <p:cNvPr id="6" name="TextBox 5"/>
          <p:cNvSpPr txBox="1"/>
          <p:nvPr/>
        </p:nvSpPr>
        <p:spPr>
          <a:xfrm>
            <a:off x="609600" y="5288340"/>
            <a:ext cx="8153400" cy="1569660"/>
          </a:xfrm>
          <a:prstGeom prst="rect">
            <a:avLst/>
          </a:prstGeom>
          <a:noFill/>
        </p:spPr>
        <p:txBody>
          <a:bodyPr wrap="square" rtlCol="0">
            <a:spAutoFit/>
          </a:bodyPr>
          <a:lstStyle/>
          <a:p>
            <a:r>
              <a:rPr lang="en-US" sz="2400" b="1" dirty="0" smtClean="0"/>
              <a:t>When it comes to people interests it can be as simple as their favorite color. </a:t>
            </a:r>
            <a:r>
              <a:rPr lang="en-US" sz="2400" b="1" dirty="0" smtClean="0"/>
              <a:t>Similarities </a:t>
            </a:r>
            <a:r>
              <a:rPr lang="en-US" sz="2400" b="1" dirty="0" smtClean="0"/>
              <a:t>between students can be as simple as their major, clubs they are in, and the type of pictures they have on the walls.</a:t>
            </a:r>
            <a:endParaRPr lang="en-US" sz="2400" b="1" dirty="0"/>
          </a:p>
        </p:txBody>
      </p:sp>
      <p:cxnSp>
        <p:nvCxnSpPr>
          <p:cNvPr id="8" name="Straight Arrow Connector 7"/>
          <p:cNvCxnSpPr/>
          <p:nvPr/>
        </p:nvCxnSpPr>
        <p:spPr>
          <a:xfrm>
            <a:off x="3200400" y="3429000"/>
            <a:ext cx="2743200" cy="990600"/>
          </a:xfrm>
          <a:prstGeom prst="straightConnector1">
            <a:avLst/>
          </a:prstGeom>
          <a:ln w="412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676400" y="3886200"/>
            <a:ext cx="5562600" cy="762000"/>
          </a:xfrm>
          <a:prstGeom prst="straightConnector1">
            <a:avLst/>
          </a:prstGeom>
          <a:ln w="381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457200" y="1219200"/>
            <a:ext cx="8229600" cy="1295400"/>
          </a:xfrm>
        </p:spPr>
        <p:txBody>
          <a:bodyPr>
            <a:normAutofit fontScale="92500" lnSpcReduction="20000"/>
          </a:bodyPr>
          <a:lstStyle/>
          <a:p>
            <a:r>
              <a:rPr lang="en-US" dirty="0" smtClean="0"/>
              <a:t>When </a:t>
            </a:r>
            <a:r>
              <a:rPr lang="en-US" dirty="0" smtClean="0"/>
              <a:t>joining</a:t>
            </a:r>
            <a:r>
              <a:rPr lang="en-US" dirty="0" smtClean="0"/>
              <a:t> </a:t>
            </a:r>
            <a:r>
              <a:rPr lang="en-US" dirty="0" smtClean="0"/>
              <a:t>an organization or group you become involved in a whole new culture.</a:t>
            </a:r>
          </a:p>
          <a:p>
            <a:r>
              <a:rPr lang="en-US" dirty="0" smtClean="0"/>
              <a:t>For example, a sorority</a:t>
            </a:r>
          </a:p>
          <a:p>
            <a:endParaRPr lang="en-US" dirty="0" smtClean="0"/>
          </a:p>
        </p:txBody>
      </p:sp>
      <p:pic>
        <p:nvPicPr>
          <p:cNvPr id="3075" name="Picture 3"/>
          <p:cNvPicPr>
            <a:picLocks noChangeAspect="1" noChangeArrowheads="1"/>
          </p:cNvPicPr>
          <p:nvPr/>
        </p:nvPicPr>
        <p:blipFill>
          <a:blip r:embed="rId3" cstate="print"/>
          <a:srcRect/>
          <a:stretch>
            <a:fillRect/>
          </a:stretch>
        </p:blipFill>
        <p:spPr bwMode="auto">
          <a:xfrm>
            <a:off x="0" y="4126089"/>
            <a:ext cx="3657600" cy="2731911"/>
          </a:xfrm>
          <a:prstGeom prst="rect">
            <a:avLst/>
          </a:prstGeom>
          <a:noFill/>
          <a:ln w="9525">
            <a:noFill/>
            <a:miter lim="800000"/>
            <a:headEnd/>
            <a:tailEnd/>
          </a:ln>
        </p:spPr>
      </p:pic>
      <p:sp>
        <p:nvSpPr>
          <p:cNvPr id="7" name="TextBox 6"/>
          <p:cNvSpPr txBox="1"/>
          <p:nvPr/>
        </p:nvSpPr>
        <p:spPr>
          <a:xfrm>
            <a:off x="457200" y="2286000"/>
            <a:ext cx="8686800" cy="1938992"/>
          </a:xfrm>
          <a:prstGeom prst="rect">
            <a:avLst/>
          </a:prstGeom>
          <a:noFill/>
        </p:spPr>
        <p:txBody>
          <a:bodyPr wrap="square" rtlCol="0">
            <a:spAutoFit/>
          </a:bodyPr>
          <a:lstStyle/>
          <a:p>
            <a:pPr>
              <a:buFont typeface="Arial" pitchFamily="34" charset="0"/>
              <a:buChar char="•"/>
            </a:pPr>
            <a:r>
              <a:rPr lang="en-US" sz="2400" dirty="0" smtClean="0"/>
              <a:t>I observed the sorority house of Alpha Sigma Alpha where 11 girls in this organization live. The girls told me that they spend a lot of their time here (even girls in ASA that did not live in the house). They are all great friends and the reason they joined a sorority was </a:t>
            </a:r>
            <a:r>
              <a:rPr lang="en-US" sz="2400" dirty="0" smtClean="0"/>
              <a:t> for </a:t>
            </a:r>
            <a:r>
              <a:rPr lang="en-US" sz="2400" dirty="0" smtClean="0"/>
              <a:t>friendship and being a part of something great</a:t>
            </a:r>
            <a:r>
              <a:rPr lang="en-US" sz="2400" dirty="0" smtClean="0"/>
              <a:t>. </a:t>
            </a:r>
            <a:endParaRPr lang="en-US" sz="2400" dirty="0" smtClean="0"/>
          </a:p>
        </p:txBody>
      </p:sp>
      <p:sp>
        <p:nvSpPr>
          <p:cNvPr id="8" name="TextBox 7"/>
          <p:cNvSpPr txBox="1"/>
          <p:nvPr/>
        </p:nvSpPr>
        <p:spPr>
          <a:xfrm>
            <a:off x="3733800" y="4191000"/>
            <a:ext cx="5410200" cy="1938992"/>
          </a:xfrm>
          <a:prstGeom prst="rect">
            <a:avLst/>
          </a:prstGeom>
          <a:noFill/>
        </p:spPr>
        <p:txBody>
          <a:bodyPr wrap="square" rtlCol="0">
            <a:spAutoFit/>
          </a:bodyPr>
          <a:lstStyle/>
          <a:p>
            <a:pPr>
              <a:buFont typeface="Arial" pitchFamily="34" charset="0"/>
              <a:buChar char="•"/>
            </a:pPr>
            <a:r>
              <a:rPr lang="en-US" sz="2400" dirty="0" smtClean="0"/>
              <a:t>They have weekly meetings on Sundays, they do a bunch of community service hours together, and they all hang out in the room posted on the right together and watch movies and hang out.</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304800" y="1371600"/>
            <a:ext cx="8458200" cy="5334000"/>
          </a:xfrm>
        </p:spPr>
        <p:txBody>
          <a:bodyPr>
            <a:normAutofit fontScale="92500" lnSpcReduction="20000"/>
          </a:bodyPr>
          <a:lstStyle/>
          <a:p>
            <a:r>
              <a:rPr lang="en-US" dirty="0" smtClean="0"/>
              <a:t>I also interviewed people from different organizations to see who their greatest friends were.</a:t>
            </a:r>
          </a:p>
          <a:p>
            <a:pPr lvl="1"/>
            <a:r>
              <a:rPr lang="en-US" dirty="0" smtClean="0"/>
              <a:t>I observed that a lot of people are greatest friends with the people in their organization. </a:t>
            </a:r>
            <a:endParaRPr lang="en-US" dirty="0" smtClean="0"/>
          </a:p>
          <a:p>
            <a:pPr lvl="2"/>
            <a:r>
              <a:rPr lang="en-US" dirty="0" smtClean="0"/>
              <a:t>For example, a boy from Kappa Sigma Fraternity on campus that I interviewed told me that he usually spends most of his time with his brothers. </a:t>
            </a:r>
            <a:endParaRPr lang="en-US" dirty="0"/>
          </a:p>
          <a:p>
            <a:pPr lvl="1"/>
            <a:r>
              <a:rPr lang="en-US" dirty="0" smtClean="0"/>
              <a:t>In most cases people lived with others from their certain club or sport. </a:t>
            </a:r>
            <a:endParaRPr lang="en-US" dirty="0" smtClean="0"/>
          </a:p>
          <a:p>
            <a:pPr lvl="2"/>
            <a:r>
              <a:rPr lang="en-US" dirty="0" smtClean="0"/>
              <a:t>Three out of the four people I interviewed in clubs and organizations lived with other people in the same sports or organizations as them.</a:t>
            </a:r>
            <a:endParaRPr lang="en-US" dirty="0" smtClean="0"/>
          </a:p>
          <a:p>
            <a:pPr lvl="1"/>
            <a:r>
              <a:rPr lang="en-US" dirty="0" smtClean="0"/>
              <a:t>They also usually spent most of their day with them either at practice, a meeting, or just hanging out.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457200" y="1447800"/>
            <a:ext cx="8229600" cy="4953000"/>
          </a:xfrm>
        </p:spPr>
        <p:txBody>
          <a:bodyPr>
            <a:normAutofit lnSpcReduction="10000"/>
          </a:bodyPr>
          <a:lstStyle/>
          <a:p>
            <a:r>
              <a:rPr lang="en-US" dirty="0" smtClean="0"/>
              <a:t>I then observed the dining hall, the Scranton Commons. In most cases people eat with their greatest friends. </a:t>
            </a:r>
          </a:p>
          <a:p>
            <a:pPr lvl="1"/>
            <a:r>
              <a:rPr lang="en-US" dirty="0" smtClean="0"/>
              <a:t>There were a lot big groups eating when I was there. </a:t>
            </a:r>
          </a:p>
          <a:p>
            <a:pPr lvl="1"/>
            <a:r>
              <a:rPr lang="en-US" dirty="0" smtClean="0"/>
              <a:t>Most of the tables were filled with a particular club or organization like… </a:t>
            </a:r>
          </a:p>
          <a:p>
            <a:pPr lvl="2"/>
            <a:r>
              <a:rPr lang="en-US" dirty="0" smtClean="0"/>
              <a:t>The football team </a:t>
            </a:r>
          </a:p>
          <a:p>
            <a:pPr lvl="2"/>
            <a:r>
              <a:rPr lang="en-US" dirty="0" smtClean="0"/>
              <a:t>Sororities/Fraternities</a:t>
            </a:r>
          </a:p>
          <a:p>
            <a:pPr lvl="3"/>
            <a:r>
              <a:rPr lang="en-US" dirty="0" smtClean="0"/>
              <a:t>Even when I interviewed people from these certain groups they said that they usually always ate together at the commons for dinner. </a:t>
            </a: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876</TotalTime>
  <Words>868</Words>
  <Application>Microsoft Office PowerPoint</Application>
  <PresentationFormat>On-screen Show (4:3)</PresentationFormat>
  <Paragraphs>72</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Extracurricular Activities Make a Difference</vt:lpstr>
      <vt:lpstr>Problem</vt:lpstr>
      <vt:lpstr>Background</vt:lpstr>
      <vt:lpstr>Background</vt:lpstr>
      <vt:lpstr>Method</vt:lpstr>
      <vt:lpstr>Findings</vt:lpstr>
      <vt:lpstr>Findings</vt:lpstr>
      <vt:lpstr>Findings</vt:lpstr>
      <vt:lpstr>Findings</vt:lpstr>
      <vt:lpstr>Conclusion</vt:lpstr>
      <vt:lpstr>Conclusion</vt:lpstr>
      <vt:lpstr>References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Finding your Place at BU</dc:title>
  <dc:creator>Kristin</dc:creator>
  <cp:lastModifiedBy>Kristin</cp:lastModifiedBy>
  <cp:revision>39</cp:revision>
  <dcterms:created xsi:type="dcterms:W3CDTF">2011-09-29T19:01:16Z</dcterms:created>
  <dcterms:modified xsi:type="dcterms:W3CDTF">2011-10-10T04:06:16Z</dcterms:modified>
</cp:coreProperties>
</file>